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a19b23ffe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a19b23ffe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7f04f53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27f04f53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9c0f71f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9c0f71f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7dbb12ce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7dbb12ce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a19b23ff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a19b23ff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9c1faa5e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9c1faa5e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a19b23ff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a19b23ff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a19b23ffe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a19b23ffe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a19b23ffe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a19b23ff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7dbb12ce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7dbb12ce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a19b23ffe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a19b23ffe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kaliningrad.hh.ru/resume/bba30eeeff0bbbbc590039ed1f695547356a77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hyperlink" Target="https://www.kaggle.com/datasets/balraj98/facades-dataset" TargetMode="External"/><Relationship Id="rId8" Type="http://schemas.openxmlformats.org/officeDocument/2006/relationships/hyperlink" Target="https://www.kaggle.com/datasets/rude009/window-detection-in-street-scen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hyperlink" Target="https://arxiv.org/abs/1905.1194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86400" y="3250925"/>
            <a:ext cx="89712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ru" sz="21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Тестовое задание</a:t>
            </a:r>
            <a:r>
              <a:rPr lang="ru" sz="2100">
                <a:latin typeface="Times New Roman"/>
                <a:ea typeface="Times New Roman"/>
                <a:cs typeface="Times New Roman"/>
                <a:sym typeface="Times New Roman"/>
              </a:rPr>
              <a:t>: “ИИ в строительстве”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ru" sz="21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Кандидат</a:t>
            </a:r>
            <a:r>
              <a:rPr lang="ru" sz="2100">
                <a:latin typeface="Times New Roman"/>
                <a:ea typeface="Times New Roman"/>
                <a:cs typeface="Times New Roman"/>
                <a:sym typeface="Times New Roman"/>
              </a:rPr>
              <a:t>: Стремоусов Александр Игоревич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ru" sz="21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Резюме</a:t>
            </a:r>
            <a:r>
              <a:rPr lang="ru" sz="2100"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ru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https://kaliningrad.hh.ru/resume/bba30eeeff0bbbbc590039ed1f695547356a77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493101" y="116625"/>
            <a:ext cx="3608311" cy="95211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FE9FB"/>
                    </a:gs>
                    <a:gs pos="100000">
                      <a:srgbClr val="6E9BE7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atin typeface="Arial"/>
              </a:rPr>
              <a:t>MIND</a:t>
            </a: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075" y="1521200"/>
            <a:ext cx="2106900" cy="14091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13"/>
          <p:cNvSpPr/>
          <p:nvPr/>
        </p:nvSpPr>
        <p:spPr>
          <a:xfrm>
            <a:off x="5557175" y="2165675"/>
            <a:ext cx="972300" cy="12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6325" y="1546331"/>
            <a:ext cx="2415600" cy="1359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6181151" y="100663"/>
            <a:ext cx="2840770" cy="984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DCECD5"/>
                    </a:gs>
                    <a:gs pos="100000">
                      <a:srgbClr val="93BC81"/>
                    </a:gs>
                  </a:gsLst>
                  <a:lin ang="5400012" scaled="0"/>
                </a:gradFill>
                <a:latin typeface="Arial"/>
              </a:rPr>
              <a:t>SET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3353025" y="64275"/>
            <a:ext cx="50622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6D7A8"/>
                </a:solidFill>
              </a:rPr>
              <a:t>YOLO для подсчёта окон</a:t>
            </a:r>
            <a:endParaRPr>
              <a:solidFill>
                <a:srgbClr val="B6D7A8"/>
              </a:solidFill>
            </a:endParaRPr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07275" y="4437950"/>
            <a:ext cx="4753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B6D7A8"/>
                </a:solidFill>
              </a:rPr>
              <a:t>Архитектура YOLO</a:t>
            </a:r>
            <a:endParaRPr>
              <a:solidFill>
                <a:srgbClr val="B6D7A8"/>
              </a:solidFill>
            </a:endParaRPr>
          </a:p>
        </p:txBody>
      </p:sp>
      <p:pic>
        <p:nvPicPr>
          <p:cNvPr id="272" name="Google Shape;272;p22"/>
          <p:cNvPicPr preferRelativeResize="0"/>
          <p:nvPr/>
        </p:nvPicPr>
        <p:blipFill rotWithShape="1">
          <a:blip r:embed="rId3">
            <a:alphaModFix/>
          </a:blip>
          <a:srcRect b="14521" l="0" r="0" t="30473"/>
          <a:stretch/>
        </p:blipFill>
        <p:spPr>
          <a:xfrm>
            <a:off x="107338" y="2494775"/>
            <a:ext cx="4753367" cy="18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125"/>
            <a:ext cx="2555300" cy="10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1482" y="2066232"/>
            <a:ext cx="36105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>
            <p:ph idx="1" type="body"/>
          </p:nvPr>
        </p:nvSpPr>
        <p:spPr>
          <a:xfrm>
            <a:off x="4390500" y="4604625"/>
            <a:ext cx="4753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B6D7A8"/>
                </a:solidFill>
              </a:rPr>
              <a:t>Результат работы модели</a:t>
            </a:r>
            <a:endParaRPr>
              <a:solidFill>
                <a:srgbClr val="B6D7A8"/>
              </a:solidFill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2843225" y="764400"/>
            <a:ext cx="57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2603975" y="535000"/>
            <a:ext cx="6272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Свёрточная нейронная сеть, использующая архитектуру с провокационным названием Darknet для свёртки изображений, после чего использует полученные признаки для задачи регрессии координат детектируемых объектов.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Отличается высоким FPS, что говорит об отличных возможностях использования в Real-time и видеоконтроля, однако немного жертвует качеством относительно Faster R-CNN. Функционал качества mAP итоговой модели составил 0.89.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3111250" y="611350"/>
            <a:ext cx="5184300" cy="531300"/>
          </a:xfrm>
          <a:prstGeom prst="rect">
            <a:avLst/>
          </a:prstGeom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Использованные фреймворки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3386950" y="1608850"/>
            <a:ext cx="4518300" cy="840000"/>
          </a:xfrm>
          <a:prstGeom prst="rect">
            <a:avLst/>
          </a:prstGeom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A4C2F4"/>
                </a:solidFill>
              </a:rPr>
              <a:t>Make sense AI - удобный веб-инструмент разметки изображений, позволяющий выгружать аннотации в форматах популярных моделей CV (Coco, Yolo, XML и т.д)</a:t>
            </a:r>
            <a:endParaRPr>
              <a:solidFill>
                <a:srgbClr val="A4C2F4"/>
              </a:solidFill>
            </a:endParaRPr>
          </a:p>
        </p:txBody>
      </p:sp>
      <p:pic>
        <p:nvPicPr>
          <p:cNvPr id="284" name="Google Shape;2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000" y="1608850"/>
            <a:ext cx="1670925" cy="8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4">
            <a:alphaModFix/>
          </a:blip>
          <a:srcRect b="22901" l="21297" r="23827" t="22126"/>
          <a:stretch/>
        </p:blipFill>
        <p:spPr>
          <a:xfrm>
            <a:off x="1347650" y="2718150"/>
            <a:ext cx="1670926" cy="87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4175"/>
            <a:ext cx="2555300" cy="10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3386950" y="2839559"/>
            <a:ext cx="4518300" cy="630600"/>
          </a:xfrm>
          <a:prstGeom prst="rect">
            <a:avLst/>
          </a:prstGeom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9FC5E8"/>
                </a:solidFill>
              </a:rPr>
              <a:t>Интуитивно-понятный фреймворк глубинного обучения с подобным numpy синтаксисом</a:t>
            </a:r>
            <a:endParaRPr>
              <a:solidFill>
                <a:srgbClr val="9FC5E8"/>
              </a:solidFill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0262" y="3810575"/>
            <a:ext cx="1745700" cy="9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>
            <p:ph idx="1" type="body"/>
          </p:nvPr>
        </p:nvSpPr>
        <p:spPr>
          <a:xfrm>
            <a:off x="3353175" y="3810570"/>
            <a:ext cx="4518300" cy="981900"/>
          </a:xfrm>
          <a:prstGeom prst="rect">
            <a:avLst/>
          </a:prstGeom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FC5E8"/>
                </a:solidFill>
              </a:rPr>
              <a:t>Богатый </a:t>
            </a:r>
            <a:r>
              <a:rPr lang="ru">
                <a:solidFill>
                  <a:srgbClr val="9FC5E8"/>
                </a:solidFill>
              </a:rPr>
              <a:t> источник данных. Использованные датасеты: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FC5E8"/>
                </a:solidFill>
              </a:rPr>
              <a:t>Фасады - </a:t>
            </a:r>
            <a:r>
              <a:rPr lang="ru" sz="1100" u="sng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Facades Dataset | Kaggle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9FC5E8"/>
                </a:solidFill>
              </a:rPr>
              <a:t>Окна - </a:t>
            </a:r>
            <a:r>
              <a:rPr lang="ru" sz="1100" u="sng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 Detection in Street Scenes | Kaggle</a:t>
            </a:r>
            <a:endParaRPr>
              <a:solidFill>
                <a:srgbClr val="9FC5E8"/>
              </a:solidFill>
            </a:endParaRPr>
          </a:p>
        </p:txBody>
      </p:sp>
      <p:cxnSp>
        <p:nvCxnSpPr>
          <p:cNvPr id="290" name="Google Shape;290;p23"/>
          <p:cNvCxnSpPr/>
          <p:nvPr/>
        </p:nvCxnSpPr>
        <p:spPr>
          <a:xfrm>
            <a:off x="3178975" y="1150150"/>
            <a:ext cx="14400" cy="39720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3"/>
          <p:cNvCxnSpPr/>
          <p:nvPr/>
        </p:nvCxnSpPr>
        <p:spPr>
          <a:xfrm>
            <a:off x="8063100" y="1168850"/>
            <a:ext cx="14400" cy="39720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3"/>
          <p:cNvCxnSpPr/>
          <p:nvPr/>
        </p:nvCxnSpPr>
        <p:spPr>
          <a:xfrm flipH="1">
            <a:off x="1121575" y="3700475"/>
            <a:ext cx="6972300" cy="144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3"/>
          <p:cNvCxnSpPr/>
          <p:nvPr/>
        </p:nvCxnSpPr>
        <p:spPr>
          <a:xfrm flipH="1">
            <a:off x="1121700" y="2607150"/>
            <a:ext cx="6941400" cy="147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3"/>
          <p:cNvCxnSpPr/>
          <p:nvPr/>
        </p:nvCxnSpPr>
        <p:spPr>
          <a:xfrm>
            <a:off x="1121575" y="1514475"/>
            <a:ext cx="1200" cy="36351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3"/>
          <p:cNvCxnSpPr/>
          <p:nvPr/>
        </p:nvCxnSpPr>
        <p:spPr>
          <a:xfrm flipH="1">
            <a:off x="1121700" y="1492000"/>
            <a:ext cx="6941400" cy="14700"/>
          </a:xfrm>
          <a:prstGeom prst="straightConnector1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/>
          <p:nvPr>
            <p:ph type="title"/>
          </p:nvPr>
        </p:nvSpPr>
        <p:spPr>
          <a:xfrm>
            <a:off x="1776125" y="493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Благодарю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/>
        </p:nvSpPr>
        <p:spPr>
          <a:xfrm>
            <a:off x="2750350" y="455338"/>
            <a:ext cx="6173400" cy="8004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План презентации</a:t>
            </a:r>
            <a:endParaRPr sz="40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000"/>
            <a:ext cx="2555300" cy="10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1846725" y="2035950"/>
            <a:ext cx="5550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Lato"/>
              <a:buAutoNum type="arabicPeriod"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ИИ в строительстве: Мотивация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Lato"/>
              <a:buAutoNum type="arabicPeriod"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Хронологическая лента развития подходов ML в CV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Lato"/>
              <a:buAutoNum type="arabicPeriod"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Практические примеры применения CV в строительстве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Lato"/>
              <a:buAutoNum type="arabicPeriod"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Формализация проблемы тестового задания методами ML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Lato"/>
              <a:buAutoNum type="arabicPeriod"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Использованные фреймворки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7" name="Google Shape;147;p14"/>
          <p:cNvCxnSpPr/>
          <p:nvPr/>
        </p:nvCxnSpPr>
        <p:spPr>
          <a:xfrm>
            <a:off x="2750350" y="1255738"/>
            <a:ext cx="13800" cy="5589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/>
          <p:cNvCxnSpPr/>
          <p:nvPr/>
        </p:nvCxnSpPr>
        <p:spPr>
          <a:xfrm flipH="1">
            <a:off x="1700175" y="1814525"/>
            <a:ext cx="1071600" cy="72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/>
          <p:cNvCxnSpPr/>
          <p:nvPr/>
        </p:nvCxnSpPr>
        <p:spPr>
          <a:xfrm>
            <a:off x="1707350" y="1828800"/>
            <a:ext cx="0" cy="23790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4"/>
          <p:cNvCxnSpPr/>
          <p:nvPr/>
        </p:nvCxnSpPr>
        <p:spPr>
          <a:xfrm>
            <a:off x="1707350" y="2243150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4"/>
          <p:cNvCxnSpPr/>
          <p:nvPr/>
        </p:nvCxnSpPr>
        <p:spPr>
          <a:xfrm>
            <a:off x="1707350" y="2659875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4"/>
          <p:cNvCxnSpPr/>
          <p:nvPr/>
        </p:nvCxnSpPr>
        <p:spPr>
          <a:xfrm>
            <a:off x="1707350" y="3097950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4"/>
          <p:cNvCxnSpPr/>
          <p:nvPr/>
        </p:nvCxnSpPr>
        <p:spPr>
          <a:xfrm>
            <a:off x="1707350" y="3521875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4"/>
          <p:cNvCxnSpPr/>
          <p:nvPr/>
        </p:nvCxnSpPr>
        <p:spPr>
          <a:xfrm>
            <a:off x="1707350" y="3938600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974425" y="50875"/>
            <a:ext cx="7038900" cy="470700"/>
          </a:xfrm>
          <a:prstGeom prst="rect">
            <a:avLst/>
          </a:prstGeom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8058"/>
              <a:buNone/>
            </a:pPr>
            <a:r>
              <a:rPr lang="ru" sz="2060">
                <a:solidFill>
                  <a:srgbClr val="B6D7A8"/>
                </a:solidFill>
              </a:rPr>
              <a:t>ИИ в строительстве : Мотивация</a:t>
            </a:r>
            <a:endParaRPr sz="2060">
              <a:solidFill>
                <a:srgbClr val="B6D7A8"/>
              </a:solidFill>
            </a:endParaRPr>
          </a:p>
        </p:txBody>
      </p:sp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25" y="628700"/>
            <a:ext cx="2655224" cy="1671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>
              <a:srgbClr val="000000">
                <a:alpha val="50000"/>
              </a:srgbClr>
            </a:outerShdw>
          </a:effectLst>
        </p:spPr>
      </p:pic>
      <p:sp>
        <p:nvSpPr>
          <p:cNvPr id="161" name="Google Shape;161;p15"/>
          <p:cNvSpPr txBox="1"/>
          <p:nvPr/>
        </p:nvSpPr>
        <p:spPr>
          <a:xfrm>
            <a:off x="134325" y="2407525"/>
            <a:ext cx="2655300" cy="400200"/>
          </a:xfrm>
          <a:prstGeom prst="rect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Автоматический стройконтроль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625" y="628701"/>
            <a:ext cx="2974510" cy="16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/>
        </p:nvSpPr>
        <p:spPr>
          <a:xfrm>
            <a:off x="3006600" y="2407525"/>
            <a:ext cx="2974500" cy="615600"/>
          </a:xfrm>
          <a:prstGeom prst="rect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Real-time сбор и хранение данных средствами IoT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450" y="628700"/>
            <a:ext cx="2836781" cy="16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/>
          <p:nvPr/>
        </p:nvSpPr>
        <p:spPr>
          <a:xfrm>
            <a:off x="6155125" y="2407525"/>
            <a:ext cx="2836800" cy="615600"/>
          </a:xfrm>
          <a:prstGeom prst="rect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Значительное сокращение издержек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p15"/>
          <p:cNvCxnSpPr/>
          <p:nvPr/>
        </p:nvCxnSpPr>
        <p:spPr>
          <a:xfrm>
            <a:off x="2928650" y="529875"/>
            <a:ext cx="7200" cy="4711500"/>
          </a:xfrm>
          <a:prstGeom prst="straightConnector1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5"/>
          <p:cNvCxnSpPr/>
          <p:nvPr/>
        </p:nvCxnSpPr>
        <p:spPr>
          <a:xfrm>
            <a:off x="6049775" y="529875"/>
            <a:ext cx="7200" cy="4711500"/>
          </a:xfrm>
          <a:prstGeom prst="straightConnector1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15"/>
          <p:cNvSpPr txBox="1"/>
          <p:nvPr/>
        </p:nvSpPr>
        <p:spPr>
          <a:xfrm>
            <a:off x="3006588" y="3130250"/>
            <a:ext cx="2935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Позволяет оцифровать процесс строительства данными с датчиков и видеокамер с использованием протоколов интернета вещей. Эти данные загружаются в OPC UA system,  становясь доступными для IoT-фреймворков (например, Node-red), откуда их можно выгрузить в необходимую базу данных (например, MySQL).</a:t>
            </a:r>
            <a:endParaRPr sz="1200">
              <a:solidFill>
                <a:srgbClr val="A2C4C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134337" y="2858150"/>
            <a:ext cx="265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Эффективное и срочное отслеживания простоя/нарушений в строительстве/работе рабочих и т.д., позволяет оперативно отследить причину и устранить её.</a:t>
            </a:r>
            <a:endParaRPr sz="1200">
              <a:solidFill>
                <a:srgbClr val="A2C4C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6105775" y="3023125"/>
            <a:ext cx="29355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Генеративные модели позволяют составлять многообразие чертежей и дизайнов автоматически, а цифровой контроль позволяет снизить время простоя, повышающего постоянные издержки.</a:t>
            </a:r>
            <a:endParaRPr sz="1000">
              <a:solidFill>
                <a:srgbClr val="A2C4C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2C4C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По данным Expasoft ИИ:</a:t>
            </a:r>
            <a:endParaRPr sz="1000">
              <a:solidFill>
                <a:srgbClr val="A2C4C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снижает издержки </a:t>
            </a:r>
            <a:r>
              <a:rPr lang="ru" sz="10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простоя </a:t>
            </a: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на </a:t>
            </a:r>
            <a:r>
              <a:rPr b="1" lang="ru" sz="15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40-60</a:t>
            </a:r>
            <a:r>
              <a:rPr b="1" lang="ru" sz="11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%     </a:t>
            </a: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ru" sz="16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30-45</a:t>
            </a: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 млн. руб в абс. выр.);</a:t>
            </a:r>
            <a:endParaRPr sz="1000">
              <a:solidFill>
                <a:srgbClr val="A2C4C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снижает издержки </a:t>
            </a:r>
            <a:r>
              <a:rPr lang="ru" sz="10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стройконтроля </a:t>
            </a: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на </a:t>
            </a:r>
            <a:r>
              <a:rPr b="1" lang="ru" sz="16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20-30</a:t>
            </a:r>
            <a:r>
              <a:rPr b="1"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% </a:t>
            </a: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ru" sz="17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6-9</a:t>
            </a:r>
            <a:r>
              <a:rPr lang="ru" sz="1000">
                <a:solidFill>
                  <a:srgbClr val="A2C4C9"/>
                </a:solidFill>
                <a:latin typeface="Lato"/>
                <a:ea typeface="Lato"/>
                <a:cs typeface="Lato"/>
                <a:sym typeface="Lato"/>
              </a:rPr>
              <a:t> млн.руб. в абс. выр.)</a:t>
            </a:r>
            <a:endParaRPr sz="1000">
              <a:solidFill>
                <a:srgbClr val="A2C4C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/>
        </p:nvSpPr>
        <p:spPr>
          <a:xfrm>
            <a:off x="3098000" y="153425"/>
            <a:ext cx="5688900" cy="10899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6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Обзор методов: Хронологическая ретроспектива подходов ML в CV:</a:t>
            </a:r>
            <a:endParaRPr sz="196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6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Архитектуры свёрточных сетей</a:t>
            </a:r>
            <a:endParaRPr sz="196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000"/>
            <a:ext cx="2555300" cy="10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4">
            <a:alphaModFix/>
          </a:blip>
          <a:srcRect b="0" l="11964" r="0" t="0"/>
          <a:stretch/>
        </p:blipFill>
        <p:spPr>
          <a:xfrm>
            <a:off x="707250" y="2646550"/>
            <a:ext cx="7936700" cy="12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 txBox="1"/>
          <p:nvPr/>
        </p:nvSpPr>
        <p:spPr>
          <a:xfrm>
            <a:off x="92875" y="3014650"/>
            <a:ext cx="55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LeNet</a:t>
            </a:r>
            <a:endParaRPr sz="1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1998</a:t>
            </a:r>
            <a:endParaRPr sz="10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3000375" y="3942238"/>
            <a:ext cx="2021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VGG </a:t>
            </a:r>
            <a:r>
              <a:rPr lang="ru" sz="700">
                <a:solidFill>
                  <a:srgbClr val="B6D7A8"/>
                </a:solidFill>
              </a:rPr>
              <a:t>своей простотой, используя только сверточные слои размером 3 × 3, наложенные друг на друга с увеличением глубины. Уменьшение размера тома выполняется с помощью максимального объединения. За двумя полностью связанными слоями, каждый из которых содержит 4096 узлов, затем следует классификатор softmax</a:t>
            </a:r>
            <a:endParaRPr sz="700">
              <a:solidFill>
                <a:srgbClr val="B6D7A8"/>
              </a:solidFill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4719650" y="1479125"/>
            <a:ext cx="1564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В отличие от традиционных последовательных сетевых архитектур, таких как AlexNet, и VGG, ResNet представляет собой форму “экзотической архитектуры”, которая опирается на модули микроархитектуры (также называемые “архитектурами "сеть в сети”)</a:t>
            </a:r>
            <a:endParaRPr sz="700">
              <a:solidFill>
                <a:srgbClr val="B6D7A8"/>
              </a:solidFill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4833825" y="3996088"/>
            <a:ext cx="183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Архитектура Xception раскладывает обычную свёртку на pointwise convolution (которая обрабатывает только межканальную корреляцию) и spatial convolution (которая обрабатывает только пространственную корреляцию в рамках отдельного канала).</a:t>
            </a:r>
            <a:endParaRPr sz="900">
              <a:solidFill>
                <a:srgbClr val="B6D7A8"/>
              </a:solidFill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3228975" y="1479125"/>
            <a:ext cx="1564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Архитектура GoogLeNet сильно отличается от предыдущих архитектур, таких как AlexNet  Он использует множество различных методов, таких как свертка </a:t>
            </a:r>
            <a:r>
              <a:rPr i="1" lang="ru" sz="700">
                <a:solidFill>
                  <a:srgbClr val="B6D7A8"/>
                </a:solidFill>
              </a:rPr>
              <a:t>1 × 1</a:t>
            </a:r>
            <a:r>
              <a:rPr lang="ru" sz="700">
                <a:solidFill>
                  <a:srgbClr val="B6D7A8"/>
                </a:solidFill>
              </a:rPr>
              <a:t> и объединение Global average pooling, что позволяет создавать более глубокую архитектуру.</a:t>
            </a:r>
            <a:endParaRPr sz="800">
              <a:solidFill>
                <a:srgbClr val="B6D7A8"/>
              </a:solidFill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750100" y="1532963"/>
            <a:ext cx="202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AlexNet содержит 5 сверточных слоев и 3 полносвязных слоя. Relu применяется после каждого сверточного и полносвязного слоя. Дропаут применяется перед первым и вторым полносвязными слоями. Сеть содержит 62,3 миллиона параметров и затрачивает 1,1 миллиарда вычислений при прямом проходе.</a:t>
            </a:r>
            <a:endParaRPr sz="700">
              <a:solidFill>
                <a:srgbClr val="B6D7A8"/>
              </a:solidFill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6284150" y="1532975"/>
            <a:ext cx="2121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Особенностью данной архитектуры является отсутствие max pooling-слоёв. Вместо них для снижения пространственной размерности используется свёртка с параметром stride, равным 2. </a:t>
            </a:r>
            <a:r>
              <a:rPr lang="ru" sz="700">
                <a:solidFill>
                  <a:srgbClr val="B6D7A8"/>
                </a:solidFill>
              </a:rPr>
              <a:t>Двумя гиперпараметрами архитектуры MobileNet являются альфа (множитель ширины) и ро  (множитель глубины или множитель разрешения).</a:t>
            </a:r>
            <a:endParaRPr sz="7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6D7A8"/>
              </a:solidFill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6636525" y="3942250"/>
            <a:ext cx="2507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Класс </a:t>
            </a:r>
            <a:r>
              <a:rPr lang="ru" sz="700">
                <a:solidFill>
                  <a:srgbClr val="B6D7A8"/>
                </a:solidFill>
              </a:rPr>
              <a:t>новых моделей, который получился из изучения масштабирования (скейлинг, scaling) моделей и балансирования между собой глубины и ширины (количества каналов) сети, а также разрешения изображений в сети. Авторы </a:t>
            </a:r>
            <a:r>
              <a:rPr lang="ru" sz="700">
                <a:solidFill>
                  <a:srgbClr val="B6D7A8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статьи</a:t>
            </a:r>
            <a:r>
              <a:rPr lang="ru" sz="700">
                <a:solidFill>
                  <a:srgbClr val="B6D7A8"/>
                </a:solidFill>
              </a:rPr>
              <a:t> предлагают новый метод составного масштабирования (compound scaling method), который равномерно масштабирует глубину/ширину/разрешение с фиксированными пропорциями между ними.</a:t>
            </a:r>
            <a:endParaRPr sz="900">
              <a:solidFill>
                <a:srgbClr val="B6D7A8"/>
              </a:solidFill>
            </a:endParaRPr>
          </a:p>
        </p:txBody>
      </p:sp>
      <p:cxnSp>
        <p:nvCxnSpPr>
          <p:cNvPr id="186" name="Google Shape;186;p16"/>
          <p:cNvCxnSpPr/>
          <p:nvPr/>
        </p:nvCxnSpPr>
        <p:spPr>
          <a:xfrm flipH="1">
            <a:off x="4750550" y="1494875"/>
            <a:ext cx="7200" cy="11229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6"/>
          <p:cNvCxnSpPr/>
          <p:nvPr/>
        </p:nvCxnSpPr>
        <p:spPr>
          <a:xfrm flipH="1">
            <a:off x="6236500" y="1494875"/>
            <a:ext cx="7200" cy="11229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6"/>
          <p:cNvCxnSpPr/>
          <p:nvPr/>
        </p:nvCxnSpPr>
        <p:spPr>
          <a:xfrm flipH="1">
            <a:off x="4905350" y="3955275"/>
            <a:ext cx="7200" cy="11229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6"/>
          <p:cNvCxnSpPr/>
          <p:nvPr/>
        </p:nvCxnSpPr>
        <p:spPr>
          <a:xfrm flipH="1">
            <a:off x="6636525" y="3958000"/>
            <a:ext cx="7200" cy="11229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2824175" y="207150"/>
            <a:ext cx="5905800" cy="1046700"/>
          </a:xfrm>
          <a:prstGeom prst="rect">
            <a:avLst/>
          </a:prstGeom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60">
                <a:solidFill>
                  <a:srgbClr val="93C47D"/>
                </a:solidFill>
              </a:rPr>
              <a:t>Обзор методов: Х</a:t>
            </a:r>
            <a:r>
              <a:rPr lang="ru" sz="1960">
                <a:solidFill>
                  <a:srgbClr val="93C47D"/>
                </a:solidFill>
              </a:rPr>
              <a:t>ронологическая ретроспектива подходов ML в CV.</a:t>
            </a:r>
            <a:endParaRPr sz="196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960">
                <a:solidFill>
                  <a:srgbClr val="93C47D"/>
                </a:solidFill>
              </a:rPr>
              <a:t>Архитектуры детекции и сегментации</a:t>
            </a:r>
            <a:endParaRPr sz="1960">
              <a:solidFill>
                <a:srgbClr val="93C47D"/>
              </a:solidFill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000"/>
            <a:ext cx="2555300" cy="10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/>
        </p:nvSpPr>
        <p:spPr>
          <a:xfrm>
            <a:off x="-12" y="3065350"/>
            <a:ext cx="77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850">
                <a:solidFill>
                  <a:srgbClr val="9900FF"/>
                </a:solidFill>
              </a:rPr>
              <a:t>“Ручные” признаки + SVM</a:t>
            </a:r>
            <a:endParaRPr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25" y="2537050"/>
            <a:ext cx="8124799" cy="16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114325" y="1461513"/>
            <a:ext cx="182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R-CNN начинает с применения механизма, называемого выборочным поиском, для извлечения областей интереса (ROI), где каждый ROI представляет собой прямоугольник, который может представлять границу объекта на изображении. Полученные признаки подаются в композицию SVM</a:t>
            </a:r>
            <a:endParaRPr sz="700">
              <a:solidFill>
                <a:srgbClr val="B6D7A8"/>
              </a:solidFill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1835975" y="1461513"/>
            <a:ext cx="148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В то время как оригинальный R-CNN независимо вычислял характеристики нейронной сети для каждой из двух тысяч интересующих областей, Fast R-CNN запускает нейронную сеть один раз для всего изображения.</a:t>
            </a:r>
            <a:endParaRPr sz="700">
              <a:solidFill>
                <a:srgbClr val="B6D7A8"/>
              </a:solidFill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114325" y="2632888"/>
            <a:ext cx="7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D9EAD3"/>
                </a:solidFill>
                <a:latin typeface="Lato"/>
                <a:ea typeface="Lato"/>
                <a:cs typeface="Lato"/>
                <a:sym typeface="Lato"/>
              </a:rPr>
              <a:t>Детекция</a:t>
            </a:r>
            <a:endParaRPr sz="800">
              <a:solidFill>
                <a:srgbClr val="D9EAD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28650" y="3761750"/>
            <a:ext cx="77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D9EAD3"/>
                </a:solidFill>
                <a:latin typeface="Lato"/>
                <a:ea typeface="Lato"/>
                <a:cs typeface="Lato"/>
                <a:sym typeface="Lato"/>
              </a:rPr>
              <a:t>Сегментация</a:t>
            </a:r>
            <a:endParaRPr sz="800">
              <a:solidFill>
                <a:srgbClr val="D9EAD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3228975" y="1407675"/>
            <a:ext cx="1071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В то время как Fast R-CNN использовал выборочный поиск для генерации ROI, Faster R-CNN интегрирует генерацию ROI в саму нейронную сеть.</a:t>
            </a:r>
            <a:endParaRPr sz="700">
              <a:solidFill>
                <a:srgbClr val="B6D7A8"/>
              </a:solidFill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4412800" y="4170850"/>
            <a:ext cx="2145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В то время как предыдущие версии R-CNN были сосредоточены на обнаружении объектов, Mask R-CNN добавляет сегментацию экземпляров. Mask R-CNN также заменил ROIPooling новым методом под названием ROIAlign, который может представлять доли пикселя.</a:t>
            </a:r>
            <a:endParaRPr sz="700">
              <a:solidFill>
                <a:srgbClr val="B6D7A8"/>
              </a:solidFill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7658100" y="4258950"/>
            <a:ext cx="14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B6D7A8"/>
                </a:solidFill>
              </a:rPr>
              <a:t>Mesh R-CNN добавляет возможность создания 3D-сетки из 2D-изображения.</a:t>
            </a:r>
            <a:endParaRPr sz="800">
              <a:solidFill>
                <a:srgbClr val="B6D7A8"/>
              </a:solidFill>
            </a:endParaRPr>
          </a:p>
        </p:txBody>
      </p:sp>
      <p:sp>
        <p:nvSpPr>
          <p:cNvPr id="205" name="Google Shape;205;p17"/>
          <p:cNvSpPr txBox="1"/>
          <p:nvPr/>
        </p:nvSpPr>
        <p:spPr>
          <a:xfrm>
            <a:off x="4217375" y="1407675"/>
            <a:ext cx="1883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YOLO подразумевает ввод сразу всего изображения, которое проходит через сверточную нейронную сеть только один раз. Именно поэтому он называется “Стоит только раз взглянуть”. В других алгоритмах этот процесс происходит многократно, то есть изображение проходит через CNN снова и снова.</a:t>
            </a:r>
            <a:endParaRPr sz="700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Характеризуется высоким FPS</a:t>
            </a:r>
            <a:endParaRPr sz="700">
              <a:solidFill>
                <a:srgbClr val="B6D7A8"/>
              </a:solidFill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2031400" y="4117000"/>
            <a:ext cx="23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B6D7A8"/>
                </a:solidFill>
              </a:rPr>
              <a:t>Это свёрточная нейронная сеть, которая была создана в 2015 году для сегментации биомедицинских изображений в отделении Computer Science Фрайбургского университета. Архитектура сети представляет собой полносвязную свёрточную сеть, модифицированную так, чтобы она могла работать с меньшим количеством примеров и делала более точную сегментацию</a:t>
            </a:r>
            <a:endParaRPr sz="1100">
              <a:solidFill>
                <a:srgbClr val="B6D7A8"/>
              </a:solidFill>
            </a:endParaRPr>
          </a:p>
        </p:txBody>
      </p:sp>
      <p:cxnSp>
        <p:nvCxnSpPr>
          <p:cNvPr id="207" name="Google Shape;207;p17"/>
          <p:cNvCxnSpPr/>
          <p:nvPr/>
        </p:nvCxnSpPr>
        <p:spPr>
          <a:xfrm flipH="1">
            <a:off x="1900175" y="1554675"/>
            <a:ext cx="7200" cy="9672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7"/>
          <p:cNvCxnSpPr/>
          <p:nvPr/>
        </p:nvCxnSpPr>
        <p:spPr>
          <a:xfrm flipH="1">
            <a:off x="3267025" y="1554675"/>
            <a:ext cx="7200" cy="9672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7"/>
          <p:cNvCxnSpPr/>
          <p:nvPr/>
        </p:nvCxnSpPr>
        <p:spPr>
          <a:xfrm flipH="1">
            <a:off x="4217375" y="1554675"/>
            <a:ext cx="7200" cy="9672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7"/>
          <p:cNvCxnSpPr/>
          <p:nvPr/>
        </p:nvCxnSpPr>
        <p:spPr>
          <a:xfrm flipH="1">
            <a:off x="4412800" y="4196500"/>
            <a:ext cx="7200" cy="9672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2804325" y="71425"/>
            <a:ext cx="6002100" cy="5019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</a:rPr>
              <a:t>Обзор применения ИИ в строительстве</a:t>
            </a:r>
            <a:endParaRPr>
              <a:solidFill>
                <a:srgbClr val="93C47D"/>
              </a:solidFill>
            </a:endParaRPr>
          </a:p>
        </p:txBody>
      </p:sp>
      <p:pic>
        <p:nvPicPr>
          <p:cNvPr id="216" name="Google Shape;2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30" y="723375"/>
            <a:ext cx="2856549" cy="2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 rotWithShape="1">
          <a:blip r:embed="rId4">
            <a:alphaModFix/>
          </a:blip>
          <a:srcRect b="4780" l="0" r="0" t="0"/>
          <a:stretch/>
        </p:blipFill>
        <p:spPr>
          <a:xfrm>
            <a:off x="40000" y="1507475"/>
            <a:ext cx="2814350" cy="2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7000"/>
            <a:ext cx="2555300" cy="10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 rotWithShape="1">
          <a:blip r:embed="rId6">
            <a:alphaModFix/>
          </a:blip>
          <a:srcRect b="5006" l="0" r="0" t="0"/>
          <a:stretch/>
        </p:blipFill>
        <p:spPr>
          <a:xfrm>
            <a:off x="6143837" y="1354525"/>
            <a:ext cx="2914225" cy="2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40013" y="3988425"/>
            <a:ext cx="281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Согласно исследованию McKinsey: Профилактическое обслуживание может</a:t>
            </a:r>
            <a:r>
              <a:rPr b="1"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 сократить</a:t>
            </a:r>
            <a:r>
              <a:rPr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 время </a:t>
            </a:r>
            <a:r>
              <a:rPr b="1"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простоя машины</a:t>
            </a:r>
            <a:r>
              <a:rPr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 на </a:t>
            </a:r>
            <a:r>
              <a:rPr lang="ru" sz="15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30-50</a:t>
            </a:r>
            <a:r>
              <a:rPr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% и </a:t>
            </a:r>
            <a:r>
              <a:rPr b="1"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увеличить</a:t>
            </a:r>
            <a:r>
              <a:rPr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срок ее службы</a:t>
            </a:r>
            <a:r>
              <a:rPr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 на </a:t>
            </a:r>
            <a:r>
              <a:rPr lang="ru" sz="15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20-40</a:t>
            </a:r>
            <a:r>
              <a:rPr lang="ru" sz="10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%.</a:t>
            </a:r>
            <a:endParaRPr sz="1200">
              <a:solidFill>
                <a:srgbClr val="B6D7A8"/>
              </a:solidFill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3041988" y="3243700"/>
            <a:ext cx="2914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ru" sz="11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ИИ IRIS создает виртуальную карту и анализирует всю рабочую зону, используя изображения с камер видеонаблюдения. Затем он может выявлять опасности и настраивать уведомления и сигналы тревоги в режиме реального времени в WhatsApp, SMS, зуммерах или системах громкой связи каждый раз, когда опасность на рабочем месте представляет угрозу для работника.</a:t>
            </a:r>
            <a:endParaRPr sz="11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6143850" y="380362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B6D7A8"/>
                </a:solidFill>
                <a:latin typeface="Verdana"/>
                <a:ea typeface="Verdana"/>
                <a:cs typeface="Verdana"/>
                <a:sym typeface="Verdana"/>
              </a:rPr>
              <a:t>На строительных площадках обычно установлено несколько камер для наблюдения за территорией. Когда эти камеры соединены с системами компьютерного зрения, они способны отслеживать производительность работников, используя такие методы, как обнаружение объектов и оценка позы человека.</a:t>
            </a:r>
            <a:endParaRPr sz="1100">
              <a:solidFill>
                <a:srgbClr val="B6D7A8"/>
              </a:solidFill>
            </a:endParaRPr>
          </a:p>
        </p:txBody>
      </p:sp>
      <p:cxnSp>
        <p:nvCxnSpPr>
          <p:cNvPr id="223" name="Google Shape;223;p18"/>
          <p:cNvCxnSpPr/>
          <p:nvPr/>
        </p:nvCxnSpPr>
        <p:spPr>
          <a:xfrm>
            <a:off x="2936075" y="592925"/>
            <a:ext cx="21600" cy="45576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18"/>
          <p:cNvCxnSpPr/>
          <p:nvPr/>
        </p:nvCxnSpPr>
        <p:spPr>
          <a:xfrm>
            <a:off x="6024813" y="592925"/>
            <a:ext cx="21600" cy="45576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5080275" y="135550"/>
            <a:ext cx="3958500" cy="9003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</a:rPr>
              <a:t>Обзор применения ИИ в строительстве</a:t>
            </a:r>
            <a:endParaRPr/>
          </a:p>
        </p:txBody>
      </p:sp>
      <p:pic>
        <p:nvPicPr>
          <p:cNvPr id="230" name="Google Shape;230;p19"/>
          <p:cNvPicPr preferRelativeResize="0"/>
          <p:nvPr/>
        </p:nvPicPr>
        <p:blipFill rotWithShape="1">
          <a:blip r:embed="rId3">
            <a:alphaModFix/>
          </a:blip>
          <a:srcRect b="4498" l="0" r="0" t="0"/>
          <a:stretch/>
        </p:blipFill>
        <p:spPr>
          <a:xfrm>
            <a:off x="105238" y="1489375"/>
            <a:ext cx="2932550" cy="22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012" y="1489375"/>
            <a:ext cx="3013950" cy="22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188" y="1489375"/>
            <a:ext cx="2844575" cy="22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4125"/>
            <a:ext cx="2555300" cy="10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9"/>
          <p:cNvSpPr txBox="1"/>
          <p:nvPr/>
        </p:nvSpPr>
        <p:spPr>
          <a:xfrm>
            <a:off x="120738" y="3823125"/>
            <a:ext cx="89025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В исследовании </a:t>
            </a:r>
            <a:r>
              <a:rPr lang="ru" sz="10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https://ieeexplore.ieee.org/document/9200107 исследователи изучали, насколько хорошо беспилотные летательные аппараты (БПЛА) и глубокое обучение могут проверять бетонные конструкции. Они использовали 3000 изображений из огромного набора данных общедоступных изображений и разделили их на две категории: «трещины» и «без трещин». Затем предложенный алгоритм CNN «AlexNet» был обучен на 1050 изображениях и протестирован на 450 изображениях и достиг 98.4% точности (accuracy).  </a:t>
            </a:r>
            <a:endParaRPr sz="10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ru" sz="10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Компания Eye For Infrastructure использует свои ИИ-модели для анализа качества и износа дорог. Такие системы также можно использовать для наблюдения за инфраструктурой, обнаруживая поврежденные конструкции, разрастание деревьев, проблемы с дренажем и обрывы линий электропередач.</a:t>
            </a:r>
            <a:endParaRPr sz="8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5" name="Google Shape;235;p19"/>
          <p:cNvCxnSpPr/>
          <p:nvPr/>
        </p:nvCxnSpPr>
        <p:spPr>
          <a:xfrm flipH="1">
            <a:off x="1057350" y="1035850"/>
            <a:ext cx="4029000" cy="280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19"/>
          <p:cNvCxnSpPr/>
          <p:nvPr/>
        </p:nvCxnSpPr>
        <p:spPr>
          <a:xfrm rot="10800000">
            <a:off x="0" y="3843250"/>
            <a:ext cx="1057200" cy="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19"/>
          <p:cNvCxnSpPr/>
          <p:nvPr/>
        </p:nvCxnSpPr>
        <p:spPr>
          <a:xfrm flipH="1" rot="10800000">
            <a:off x="3078900" y="3829000"/>
            <a:ext cx="6065100" cy="285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19"/>
          <p:cNvCxnSpPr/>
          <p:nvPr/>
        </p:nvCxnSpPr>
        <p:spPr>
          <a:xfrm>
            <a:off x="6151375" y="1042900"/>
            <a:ext cx="14400" cy="27933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7125"/>
            <a:ext cx="2555300" cy="10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 txBox="1"/>
          <p:nvPr/>
        </p:nvSpPr>
        <p:spPr>
          <a:xfrm>
            <a:off x="2634075" y="114550"/>
            <a:ext cx="636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93C47D"/>
                </a:solidFill>
              </a:rPr>
              <a:t>Формализация проблемы методами машинного обучения</a:t>
            </a:r>
            <a:endParaRPr sz="18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93C47D"/>
                </a:solidFill>
              </a:rPr>
              <a:t>Для решения поставленных задач я использовал следующие архитектуры:</a:t>
            </a:r>
            <a:endParaRPr sz="1300">
              <a:solidFill>
                <a:srgbClr val="93C47D"/>
              </a:solidFill>
            </a:endParaRPr>
          </a:p>
        </p:txBody>
      </p:sp>
      <p:pic>
        <p:nvPicPr>
          <p:cNvPr id="245" name="Google Shape;2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575" y="2080225"/>
            <a:ext cx="3290076" cy="15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0"/>
          <p:cNvSpPr txBox="1"/>
          <p:nvPr/>
        </p:nvSpPr>
        <p:spPr>
          <a:xfrm>
            <a:off x="2898900" y="922263"/>
            <a:ext cx="2691600" cy="86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3C47D"/>
                </a:solidFill>
              </a:rPr>
              <a:t>Выделение фасада</a:t>
            </a:r>
            <a:endParaRPr sz="2200">
              <a:solidFill>
                <a:srgbClr val="93C47D"/>
              </a:solidFill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5844150" y="922263"/>
            <a:ext cx="2691600" cy="86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3C47D"/>
                </a:solidFill>
              </a:rPr>
              <a:t>Подсчёт</a:t>
            </a:r>
            <a:endParaRPr sz="2200">
              <a:solidFill>
                <a:srgbClr val="93C4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3C47D"/>
                </a:solidFill>
              </a:rPr>
              <a:t>окон</a:t>
            </a:r>
            <a:endParaRPr sz="2200">
              <a:solidFill>
                <a:srgbClr val="93C47D"/>
              </a:solidFill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866563" y="3709950"/>
            <a:ext cx="3290100" cy="86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3C47D"/>
                </a:solidFill>
              </a:rPr>
              <a:t>Семантическая</a:t>
            </a:r>
            <a:endParaRPr sz="2200">
              <a:solidFill>
                <a:srgbClr val="93C4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3C47D"/>
                </a:solidFill>
              </a:rPr>
              <a:t>сегментация</a:t>
            </a:r>
            <a:endParaRPr sz="2200">
              <a:solidFill>
                <a:srgbClr val="93C47D"/>
              </a:solidFill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350" y="2079975"/>
            <a:ext cx="3442950" cy="19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 txBox="1"/>
          <p:nvPr/>
        </p:nvSpPr>
        <p:spPr>
          <a:xfrm>
            <a:off x="4919225" y="4048400"/>
            <a:ext cx="3443100" cy="523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93C47D"/>
                </a:solidFill>
              </a:rPr>
              <a:t>Детекция</a:t>
            </a:r>
            <a:endParaRPr sz="2200">
              <a:solidFill>
                <a:srgbClr val="93C47D"/>
              </a:solidFill>
            </a:endParaRPr>
          </a:p>
        </p:txBody>
      </p:sp>
      <p:cxnSp>
        <p:nvCxnSpPr>
          <p:cNvPr id="251" name="Google Shape;251;p20"/>
          <p:cNvCxnSpPr>
            <a:stCxn id="246" idx="2"/>
            <a:endCxn id="245" idx="0"/>
          </p:cNvCxnSpPr>
          <p:nvPr/>
        </p:nvCxnSpPr>
        <p:spPr>
          <a:xfrm flipH="1">
            <a:off x="2511600" y="1784163"/>
            <a:ext cx="17331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0"/>
          <p:cNvCxnSpPr>
            <a:endCxn id="249" idx="0"/>
          </p:cNvCxnSpPr>
          <p:nvPr/>
        </p:nvCxnSpPr>
        <p:spPr>
          <a:xfrm flipH="1">
            <a:off x="6640825" y="1784175"/>
            <a:ext cx="3606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0"/>
          <p:cNvSpPr txBox="1"/>
          <p:nvPr/>
        </p:nvSpPr>
        <p:spPr>
          <a:xfrm>
            <a:off x="866563" y="4637375"/>
            <a:ext cx="32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Свёрточная нейронная сеть U-Net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4919425" y="4666725"/>
            <a:ext cx="34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Свёрточная нейронная сеть YOLOv1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3101975" y="42875"/>
            <a:ext cx="70389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</a:rPr>
              <a:t>U-net для сегментации фасадов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2663600" y="502025"/>
            <a:ext cx="6530400" cy="1025700"/>
          </a:xfrm>
          <a:prstGeom prst="rect">
            <a:avLst/>
          </a:prstGeom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ru" sz="1075">
                <a:solidFill>
                  <a:srgbClr val="93C47D"/>
                </a:solidFill>
                <a:latin typeface="Arial"/>
                <a:ea typeface="Arial"/>
                <a:cs typeface="Arial"/>
                <a:sym typeface="Arial"/>
              </a:rPr>
              <a:t>Это свёрточная нейронная сеть, которая была создана в 2015 году для сегментации биомедицинских изображений в отделении Computer Science Фрайбургского университета. Архитектура сети представляет собой полносвязную свёрточную сеть, модифицированную так, чтобы она могла работать с меньшим количеством примеров и делала более точную сегментацию. Функционал качества Accuracy итоговой модели составил 0.87.</a:t>
            </a:r>
            <a:endParaRPr sz="1075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99" y="1689225"/>
            <a:ext cx="4170452" cy="27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125"/>
            <a:ext cx="2555300" cy="10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8500" y="1631750"/>
            <a:ext cx="3130050" cy="31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/>
        </p:nvSpPr>
        <p:spPr>
          <a:xfrm>
            <a:off x="444425" y="4557125"/>
            <a:ext cx="41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Архитектура U-net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5335175" y="4743300"/>
            <a:ext cx="31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Результат работы модели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